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337" r:id="rId9"/>
    <p:sldId id="340" r:id="rId10"/>
    <p:sldId id="341" r:id="rId11"/>
    <p:sldId id="262" r:id="rId12"/>
    <p:sldId id="263" r:id="rId13"/>
    <p:sldId id="265" r:id="rId14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stierl.PDF\Desktop\aktualny%20stav%20studentu_graf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stierl.PDF\Desktop\aktualny%20stav%20studentu_graf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style val="26"/>
  <c:chart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List1!$B$4:$B$8</c:f>
              <c:strCache>
                <c:ptCount val="5"/>
                <c:pt idx="0">
                  <c:v>zrakové postižení</c:v>
                </c:pt>
                <c:pt idx="1">
                  <c:v>sluchové postižení</c:v>
                </c:pt>
                <c:pt idx="2">
                  <c:v>porucha hybnosti</c:v>
                </c:pt>
                <c:pt idx="3">
                  <c:v>SPU</c:v>
                </c:pt>
                <c:pt idx="4">
                  <c:v>psychická nemoc, NKS</c:v>
                </c:pt>
              </c:strCache>
            </c:strRef>
          </c:cat>
          <c:val>
            <c:numRef>
              <c:f>List1!$C$4:$C$8</c:f>
              <c:numCache>
                <c:formatCode>General</c:formatCode>
                <c:ptCount val="5"/>
                <c:pt idx="0">
                  <c:v>24</c:v>
                </c:pt>
                <c:pt idx="1">
                  <c:v>27</c:v>
                </c:pt>
                <c:pt idx="2">
                  <c:v>41</c:v>
                </c:pt>
                <c:pt idx="3">
                  <c:v>52</c:v>
                </c:pt>
                <c:pt idx="4">
                  <c:v>13</c:v>
                </c:pt>
              </c:numCache>
            </c:numRef>
          </c:val>
        </c:ser>
        <c:dLbls/>
        <c:axId val="103158144"/>
        <c:axId val="103159680"/>
      </c:barChart>
      <c:catAx>
        <c:axId val="103158144"/>
        <c:scaling>
          <c:orientation val="minMax"/>
        </c:scaling>
        <c:axPos val="b"/>
        <c:tickLblPos val="nextTo"/>
        <c:crossAx val="103159680"/>
        <c:crosses val="autoZero"/>
        <c:auto val="1"/>
        <c:lblAlgn val="ctr"/>
        <c:lblOffset val="100"/>
      </c:catAx>
      <c:valAx>
        <c:axId val="103159680"/>
        <c:scaling>
          <c:orientation val="minMax"/>
        </c:scaling>
        <c:axPos val="l"/>
        <c:majorGridlines/>
        <c:numFmt formatCode="General" sourceLinked="1"/>
        <c:tickLblPos val="nextTo"/>
        <c:crossAx val="103158144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view3D>
      <c:rAngAx val="1"/>
    </c:view3D>
    <c:plotArea>
      <c:layout>
        <c:manualLayout>
          <c:layoutTarget val="inner"/>
          <c:xMode val="edge"/>
          <c:yMode val="edge"/>
          <c:x val="7.1225931256548886E-2"/>
          <c:y val="5.8715368912219304E-2"/>
          <c:w val="0.90307547916740261"/>
          <c:h val="0.82936351706036748"/>
        </c:manualLayout>
      </c:layout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List1!$B$33:$B$40</c:f>
              <c:strCache>
                <c:ptCount val="8"/>
                <c:pt idx="0">
                  <c:v>PDF</c:v>
                </c:pt>
                <c:pt idx="1">
                  <c:v>FIF</c:v>
                </c:pt>
                <c:pt idx="2">
                  <c:v>PŘF</c:v>
                </c:pt>
                <c:pt idx="3">
                  <c:v>FTK</c:v>
                </c:pt>
                <c:pt idx="4">
                  <c:v>PF</c:v>
                </c:pt>
                <c:pt idx="5">
                  <c:v>LF</c:v>
                </c:pt>
                <c:pt idx="6">
                  <c:v>CMTF</c:v>
                </c:pt>
                <c:pt idx="7">
                  <c:v>FZV</c:v>
                </c:pt>
              </c:strCache>
            </c:strRef>
          </c:cat>
          <c:val>
            <c:numRef>
              <c:f>List1!$C$33:$C$40</c:f>
              <c:numCache>
                <c:formatCode>General</c:formatCode>
                <c:ptCount val="8"/>
                <c:pt idx="0">
                  <c:v>48</c:v>
                </c:pt>
                <c:pt idx="1">
                  <c:v>34</c:v>
                </c:pt>
                <c:pt idx="2">
                  <c:v>25</c:v>
                </c:pt>
                <c:pt idx="3">
                  <c:v>20</c:v>
                </c:pt>
                <c:pt idx="4">
                  <c:v>10</c:v>
                </c:pt>
                <c:pt idx="5">
                  <c:v>10</c:v>
                </c:pt>
                <c:pt idx="6">
                  <c:v>7</c:v>
                </c:pt>
                <c:pt idx="7">
                  <c:v>3</c:v>
                </c:pt>
              </c:numCache>
            </c:numRef>
          </c:val>
        </c:ser>
        <c:dLbls/>
        <c:shape val="box"/>
        <c:axId val="105040512"/>
        <c:axId val="34414976"/>
        <c:axId val="0"/>
      </c:bar3DChart>
      <c:catAx>
        <c:axId val="105040512"/>
        <c:scaling>
          <c:orientation val="minMax"/>
        </c:scaling>
        <c:axPos val="b"/>
        <c:tickLblPos val="nextTo"/>
        <c:crossAx val="34414976"/>
        <c:crosses val="autoZero"/>
        <c:auto val="1"/>
        <c:lblAlgn val="ctr"/>
        <c:lblOffset val="100"/>
      </c:catAx>
      <c:valAx>
        <c:axId val="34414976"/>
        <c:scaling>
          <c:orientation val="minMax"/>
        </c:scaling>
        <c:axPos val="l"/>
        <c:majorGridlines/>
        <c:numFmt formatCode="General" sourceLinked="1"/>
        <c:tickLblPos val="nextTo"/>
        <c:crossAx val="105040512"/>
        <c:crosses val="autoZero"/>
        <c:crossBetween val="between"/>
      </c:valAx>
    </c:plotArea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style val="26"/>
  <c:chart>
    <c:plotArea>
      <c:layout/>
      <c:barChart>
        <c:barDir val="col"/>
        <c:grouping val="stacked"/>
        <c:ser>
          <c:idx val="0"/>
          <c:order val="0"/>
          <c:tx>
            <c:strRef>
              <c:f>List1!$B$24</c:f>
              <c:strCache>
                <c:ptCount val="1"/>
                <c:pt idx="0">
                  <c:v>zrakové postižení</c:v>
                </c:pt>
              </c:strCache>
            </c:strRef>
          </c:tx>
          <c:cat>
            <c:strRef>
              <c:f>List1!$C$23:$J$23</c:f>
              <c:strCache>
                <c:ptCount val="8"/>
                <c:pt idx="0">
                  <c:v>PDF</c:v>
                </c:pt>
                <c:pt idx="1">
                  <c:v>FIF</c:v>
                </c:pt>
                <c:pt idx="2">
                  <c:v>PŘF</c:v>
                </c:pt>
                <c:pt idx="3">
                  <c:v>FTK</c:v>
                </c:pt>
                <c:pt idx="4">
                  <c:v>PF</c:v>
                </c:pt>
                <c:pt idx="5">
                  <c:v>LF</c:v>
                </c:pt>
                <c:pt idx="6">
                  <c:v>CMTF</c:v>
                </c:pt>
                <c:pt idx="7">
                  <c:v>FZV</c:v>
                </c:pt>
              </c:strCache>
            </c:strRef>
          </c:cat>
          <c:val>
            <c:numRef>
              <c:f>List1!$C$24:$J$24</c:f>
              <c:numCache>
                <c:formatCode>General</c:formatCode>
                <c:ptCount val="8"/>
                <c:pt idx="0">
                  <c:v>3</c:v>
                </c:pt>
                <c:pt idx="1">
                  <c:v>5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</c:numCache>
            </c:numRef>
          </c:val>
        </c:ser>
        <c:ser>
          <c:idx val="1"/>
          <c:order val="1"/>
          <c:tx>
            <c:strRef>
              <c:f>List1!$B$25</c:f>
              <c:strCache>
                <c:ptCount val="1"/>
                <c:pt idx="0">
                  <c:v>sluchové postižení</c:v>
                </c:pt>
              </c:strCache>
            </c:strRef>
          </c:tx>
          <c:spPr>
            <a:effectLst>
              <a:outerShdw blurRad="63500" dist="38100" dir="5400000" rotWithShape="0">
                <a:srgbClr val="FFFF00">
                  <a:alpha val="45000"/>
                </a:srgbClr>
              </a:outerShdw>
            </a:effectLst>
          </c:spPr>
          <c:cat>
            <c:strRef>
              <c:f>List1!$C$23:$J$23</c:f>
              <c:strCache>
                <c:ptCount val="8"/>
                <c:pt idx="0">
                  <c:v>PDF</c:v>
                </c:pt>
                <c:pt idx="1">
                  <c:v>FIF</c:v>
                </c:pt>
                <c:pt idx="2">
                  <c:v>PŘF</c:v>
                </c:pt>
                <c:pt idx="3">
                  <c:v>FTK</c:v>
                </c:pt>
                <c:pt idx="4">
                  <c:v>PF</c:v>
                </c:pt>
                <c:pt idx="5">
                  <c:v>LF</c:v>
                </c:pt>
                <c:pt idx="6">
                  <c:v>CMTF</c:v>
                </c:pt>
                <c:pt idx="7">
                  <c:v>FZV</c:v>
                </c:pt>
              </c:strCache>
            </c:strRef>
          </c:cat>
          <c:val>
            <c:numRef>
              <c:f>List1!$C$25:$J$25</c:f>
              <c:numCache>
                <c:formatCode>General</c:formatCode>
                <c:ptCount val="8"/>
                <c:pt idx="0">
                  <c:v>10</c:v>
                </c:pt>
                <c:pt idx="1">
                  <c:v>4</c:v>
                </c:pt>
                <c:pt idx="2">
                  <c:v>2</c:v>
                </c:pt>
                <c:pt idx="3">
                  <c:v>7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List1!$B$26</c:f>
              <c:strCache>
                <c:ptCount val="1"/>
                <c:pt idx="0">
                  <c:v>porucha hybnosti</c:v>
                </c:pt>
              </c:strCache>
            </c:strRef>
          </c:tx>
          <c:cat>
            <c:strRef>
              <c:f>List1!$C$23:$J$23</c:f>
              <c:strCache>
                <c:ptCount val="8"/>
                <c:pt idx="0">
                  <c:v>PDF</c:v>
                </c:pt>
                <c:pt idx="1">
                  <c:v>FIF</c:v>
                </c:pt>
                <c:pt idx="2">
                  <c:v>PŘF</c:v>
                </c:pt>
                <c:pt idx="3">
                  <c:v>FTK</c:v>
                </c:pt>
                <c:pt idx="4">
                  <c:v>PF</c:v>
                </c:pt>
                <c:pt idx="5">
                  <c:v>LF</c:v>
                </c:pt>
                <c:pt idx="6">
                  <c:v>CMTF</c:v>
                </c:pt>
                <c:pt idx="7">
                  <c:v>FZV</c:v>
                </c:pt>
              </c:strCache>
            </c:strRef>
          </c:cat>
          <c:val>
            <c:numRef>
              <c:f>List1!$C$26:$J$26</c:f>
              <c:numCache>
                <c:formatCode>General</c:formatCode>
                <c:ptCount val="8"/>
                <c:pt idx="0">
                  <c:v>7</c:v>
                </c:pt>
                <c:pt idx="1">
                  <c:v>7</c:v>
                </c:pt>
                <c:pt idx="2">
                  <c:v>3</c:v>
                </c:pt>
                <c:pt idx="3">
                  <c:v>11</c:v>
                </c:pt>
                <c:pt idx="4">
                  <c:v>2</c:v>
                </c:pt>
                <c:pt idx="5">
                  <c:v>1</c:v>
                </c:pt>
                <c:pt idx="6">
                  <c:v>3</c:v>
                </c:pt>
                <c:pt idx="7">
                  <c:v>0</c:v>
                </c:pt>
              </c:numCache>
            </c:numRef>
          </c:val>
        </c:ser>
        <c:ser>
          <c:idx val="3"/>
          <c:order val="3"/>
          <c:tx>
            <c:strRef>
              <c:f>List1!$B$27</c:f>
              <c:strCache>
                <c:ptCount val="1"/>
                <c:pt idx="0">
                  <c:v>SPU</c:v>
                </c:pt>
              </c:strCache>
            </c:strRef>
          </c:tx>
          <c:cat>
            <c:strRef>
              <c:f>List1!$C$23:$J$23</c:f>
              <c:strCache>
                <c:ptCount val="8"/>
                <c:pt idx="0">
                  <c:v>PDF</c:v>
                </c:pt>
                <c:pt idx="1">
                  <c:v>FIF</c:v>
                </c:pt>
                <c:pt idx="2">
                  <c:v>PŘF</c:v>
                </c:pt>
                <c:pt idx="3">
                  <c:v>FTK</c:v>
                </c:pt>
                <c:pt idx="4">
                  <c:v>PF</c:v>
                </c:pt>
                <c:pt idx="5">
                  <c:v>LF</c:v>
                </c:pt>
                <c:pt idx="6">
                  <c:v>CMTF</c:v>
                </c:pt>
                <c:pt idx="7">
                  <c:v>FZV</c:v>
                </c:pt>
              </c:strCache>
            </c:strRef>
          </c:cat>
          <c:val>
            <c:numRef>
              <c:f>List1!$C$27:$J$27</c:f>
              <c:numCache>
                <c:formatCode>General</c:formatCode>
                <c:ptCount val="8"/>
                <c:pt idx="0">
                  <c:v>4</c:v>
                </c:pt>
                <c:pt idx="1">
                  <c:v>5</c:v>
                </c:pt>
                <c:pt idx="2">
                  <c:v>3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  <c:pt idx="7">
                  <c:v>1</c:v>
                </c:pt>
              </c:numCache>
            </c:numRef>
          </c:val>
        </c:ser>
        <c:ser>
          <c:idx val="4"/>
          <c:order val="4"/>
          <c:tx>
            <c:strRef>
              <c:f>List1!$B$28</c:f>
              <c:strCache>
                <c:ptCount val="1"/>
                <c:pt idx="0">
                  <c:v>psychická nemoc, NKS</c:v>
                </c:pt>
              </c:strCache>
            </c:strRef>
          </c:tx>
          <c:cat>
            <c:strRef>
              <c:f>List1!$C$23:$J$23</c:f>
              <c:strCache>
                <c:ptCount val="8"/>
                <c:pt idx="0">
                  <c:v>PDF</c:v>
                </c:pt>
                <c:pt idx="1">
                  <c:v>FIF</c:v>
                </c:pt>
                <c:pt idx="2">
                  <c:v>PŘF</c:v>
                </c:pt>
                <c:pt idx="3">
                  <c:v>FTK</c:v>
                </c:pt>
                <c:pt idx="4">
                  <c:v>PF</c:v>
                </c:pt>
                <c:pt idx="5">
                  <c:v>LF</c:v>
                </c:pt>
                <c:pt idx="6">
                  <c:v>CMTF</c:v>
                </c:pt>
                <c:pt idx="7">
                  <c:v>FZV</c:v>
                </c:pt>
              </c:strCache>
            </c:strRef>
          </c:cat>
          <c:val>
            <c:numRef>
              <c:f>List1!$C$28:$J$28</c:f>
              <c:numCache>
                <c:formatCode>General</c:formatCode>
                <c:ptCount val="8"/>
                <c:pt idx="0">
                  <c:v>6</c:v>
                </c:pt>
                <c:pt idx="1">
                  <c:v>0</c:v>
                </c:pt>
                <c:pt idx="2">
                  <c:v>1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</c:numCache>
            </c:numRef>
          </c:val>
        </c:ser>
        <c:dLbls/>
        <c:overlap val="100"/>
        <c:axId val="103204736"/>
        <c:axId val="103206272"/>
      </c:barChart>
      <c:catAx>
        <c:axId val="103204736"/>
        <c:scaling>
          <c:orientation val="minMax"/>
        </c:scaling>
        <c:axPos val="b"/>
        <c:tickLblPos val="nextTo"/>
        <c:crossAx val="103206272"/>
        <c:crosses val="autoZero"/>
        <c:auto val="1"/>
        <c:lblAlgn val="ctr"/>
        <c:lblOffset val="100"/>
      </c:catAx>
      <c:valAx>
        <c:axId val="103206272"/>
        <c:scaling>
          <c:orientation val="minMax"/>
        </c:scaling>
        <c:axPos val="l"/>
        <c:majorGridlines/>
        <c:numFmt formatCode="General" sourceLinked="1"/>
        <c:tickLblPos val="nextTo"/>
        <c:crossAx val="103204736"/>
        <c:crosses val="autoZero"/>
        <c:crossBetween val="between"/>
      </c:valAx>
    </c:plotArea>
    <c:legend>
      <c:legendPos val="b"/>
      <c:layout/>
    </c:legend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C1308-10E9-4EA9-9A5B-96D1354B3AC9}" type="datetimeFigureOut">
              <a:rPr lang="cs-CZ" smtClean="0"/>
              <a:t>12.2.2013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5BB18-9E4D-49A1-9A23-607EA983F4C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197F09-86DF-4FFE-8134-5B4FB2F9CF32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0B23A57-EBAE-4684-AFD9-538AABE3CC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197F09-86DF-4FFE-8134-5B4FB2F9CF32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B23A57-EBAE-4684-AFD9-538AABE3CC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197F09-86DF-4FFE-8134-5B4FB2F9CF32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B23A57-EBAE-4684-AFD9-538AABE3CC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197F09-86DF-4FFE-8134-5B4FB2F9CF32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B23A57-EBAE-4684-AFD9-538AABE3CC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197F09-86DF-4FFE-8134-5B4FB2F9CF32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B23A57-EBAE-4684-AFD9-538AABE3CC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197F09-86DF-4FFE-8134-5B4FB2F9CF32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B23A57-EBAE-4684-AFD9-538AABE3CC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197F09-86DF-4FFE-8134-5B4FB2F9CF32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B23A57-EBAE-4684-AFD9-538AABE3CC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197F09-86DF-4FFE-8134-5B4FB2F9CF32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B23A57-EBAE-4684-AFD9-538AABE3CC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197F09-86DF-4FFE-8134-5B4FB2F9CF32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B23A57-EBAE-4684-AFD9-538AABE3CC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C197F09-86DF-4FFE-8134-5B4FB2F9CF32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B23A57-EBAE-4684-AFD9-538AABE3CC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197F09-86DF-4FFE-8134-5B4FB2F9CF32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0B23A57-EBAE-4684-AFD9-538AABE3CC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197F09-86DF-4FFE-8134-5B4FB2F9CF32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0B23A57-EBAE-4684-AFD9-538AABE3CC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lucia.pastierikova@upol.cz" TargetMode="External"/><Relationship Id="rId2" Type="http://schemas.openxmlformats.org/officeDocument/2006/relationships/hyperlink" Target="mailto:lucia.pastierikova@seznam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ps.upol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230425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Centrum podpory studentů se specifickými potřebami na UP v Olomouci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4365104"/>
            <a:ext cx="8640960" cy="609481"/>
          </a:xfrm>
        </p:spPr>
        <p:txBody>
          <a:bodyPr>
            <a:normAutofit/>
          </a:bodyPr>
          <a:lstStyle/>
          <a:p>
            <a:r>
              <a:rPr lang="cs-CZ" sz="2000" dirty="0" smtClean="0"/>
              <a:t>Lucia </a:t>
            </a:r>
            <a:r>
              <a:rPr lang="cs-CZ" sz="2000" dirty="0" err="1" smtClean="0"/>
              <a:t>Pastieriková</a:t>
            </a:r>
            <a:r>
              <a:rPr lang="cs-CZ" sz="2000" dirty="0" smtClean="0"/>
              <a:t>, Pavel Kučera, Vojtech </a:t>
            </a:r>
            <a:r>
              <a:rPr lang="cs-CZ" sz="2000" dirty="0" err="1" smtClean="0"/>
              <a:t>Regec</a:t>
            </a:r>
            <a:r>
              <a:rPr lang="cs-CZ" sz="2000" dirty="0" smtClean="0"/>
              <a:t>, Pavlína </a:t>
            </a:r>
            <a:r>
              <a:rPr lang="cs-CZ" sz="2000" dirty="0" err="1" smtClean="0"/>
              <a:t>Zendulková</a:t>
            </a:r>
            <a:endParaRPr lang="cs-CZ" sz="2000" dirty="0"/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683568" y="692696"/>
            <a:ext cx="7772400" cy="936104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46528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62467"/>
          </a:xfrm>
        </p:spPr>
        <p:txBody>
          <a:bodyPr/>
          <a:lstStyle/>
          <a:p>
            <a:r>
              <a:rPr lang="cs-CZ" dirty="0" smtClean="0"/>
              <a:t>koordinátoři </a:t>
            </a:r>
            <a:r>
              <a:rPr lang="cs-CZ" i="1" dirty="0" smtClean="0"/>
              <a:t>(koordinátor pro studenty se SP, 2 </a:t>
            </a:r>
            <a:r>
              <a:rPr lang="cs-CZ" i="1" dirty="0" smtClean="0"/>
              <a:t>koordinátoři </a:t>
            </a:r>
            <a:r>
              <a:rPr lang="cs-CZ" i="1" dirty="0" smtClean="0"/>
              <a:t>působící na FTK UP) </a:t>
            </a:r>
            <a:r>
              <a:rPr lang="cs-CZ" i="1" dirty="0" smtClean="0"/>
              <a:t>– </a:t>
            </a:r>
            <a:r>
              <a:rPr lang="cs-CZ" sz="1400" i="1" dirty="0" smtClean="0"/>
              <a:t>speciální pedagogové, APA</a:t>
            </a:r>
            <a:endParaRPr lang="cs-CZ" sz="1400" i="1" dirty="0" smtClean="0"/>
          </a:p>
          <a:p>
            <a:r>
              <a:rPr lang="cs-CZ" dirty="0" smtClean="0"/>
              <a:t>tlumočníci </a:t>
            </a:r>
            <a:r>
              <a:rPr lang="cs-CZ" i="1" dirty="0" smtClean="0"/>
              <a:t>(interní, externí) </a:t>
            </a:r>
            <a:r>
              <a:rPr lang="cs-CZ" i="1" dirty="0" smtClean="0"/>
              <a:t>– </a:t>
            </a:r>
            <a:r>
              <a:rPr lang="cs-CZ" sz="1600" i="1" dirty="0" smtClean="0"/>
              <a:t>1 interní – zaměstnanec Centra, pracovníci ÚSS a FTK, Oblastní unie neslyšících</a:t>
            </a:r>
            <a:endParaRPr lang="cs-CZ" sz="1600" dirty="0" smtClean="0"/>
          </a:p>
          <a:p>
            <a:r>
              <a:rPr lang="cs-CZ" dirty="0" smtClean="0"/>
              <a:t>zapisovatelé přednášek  - </a:t>
            </a:r>
            <a:r>
              <a:rPr lang="cs-CZ" sz="1600" i="1" dirty="0" smtClean="0"/>
              <a:t>studenti, </a:t>
            </a:r>
            <a:r>
              <a:rPr lang="cs-CZ" sz="1600" i="1" dirty="0" err="1" smtClean="0"/>
              <a:t>doktorandi</a:t>
            </a:r>
            <a:r>
              <a:rPr lang="cs-CZ" sz="1600" i="1" dirty="0" smtClean="0"/>
              <a:t> speciální pedagogiky</a:t>
            </a:r>
            <a:endParaRPr lang="cs-CZ" sz="1600" i="1" dirty="0" smtClean="0"/>
          </a:p>
          <a:p>
            <a:pPr marL="109728" indent="0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Personální zajištění služeb pro studenty se SP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64532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prostředky </a:t>
            </a:r>
            <a:r>
              <a:rPr lang="cs-CZ" sz="2800" dirty="0" smtClean="0"/>
              <a:t>z MŠMT </a:t>
            </a:r>
            <a:r>
              <a:rPr lang="cs-CZ" sz="2800" dirty="0" smtClean="0"/>
              <a:t>ČR podle ukazovatele F</a:t>
            </a:r>
            <a:endParaRPr lang="cs-CZ" sz="2800" dirty="0" smtClean="0"/>
          </a:p>
          <a:p>
            <a:r>
              <a:rPr lang="cs-CZ" sz="2800" dirty="0" smtClean="0"/>
              <a:t>ESF projekt </a:t>
            </a:r>
            <a:r>
              <a:rPr lang="cs-CZ" sz="2800" dirty="0" smtClean="0"/>
              <a:t>CZ.1.07/2.2.00/29.0017: </a:t>
            </a:r>
            <a:endParaRPr lang="cs-CZ" sz="2800" dirty="0" smtClean="0"/>
          </a:p>
          <a:p>
            <a:pPr marL="68580" indent="0">
              <a:buNone/>
            </a:pPr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Rozšíření možností  při přijímání a studiu osob se specifickými vzdělávacími </a:t>
            </a:r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potřebami na UP v Olomouci</a:t>
            </a:r>
            <a:endParaRPr lang="cs-CZ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6/2012 – 5/2015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Způsob financování: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32403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>
                <a:solidFill>
                  <a:schemeClr val="bg2">
                    <a:lumMod val="50000"/>
                  </a:schemeClr>
                </a:solidFill>
              </a:rPr>
              <a:t>1. proškolení studentů se SVP na UP v Olomouci </a:t>
            </a:r>
            <a:r>
              <a:rPr lang="cs-CZ" sz="2000" i="1" dirty="0" smtClean="0"/>
              <a:t>(průvodce studiem, v AJ, ve ZJ)</a:t>
            </a:r>
          </a:p>
          <a:p>
            <a:r>
              <a:rPr lang="cs-CZ" b="1" dirty="0" smtClean="0">
                <a:solidFill>
                  <a:schemeClr val="bg2">
                    <a:lumMod val="50000"/>
                  </a:schemeClr>
                </a:solidFill>
              </a:rPr>
              <a:t>2. proškolení akademických pracovníků UP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sz="2000" i="1" dirty="0" smtClean="0"/>
              <a:t>(metodiky pro jednotlivé kategorie postižení)</a:t>
            </a:r>
          </a:p>
          <a:p>
            <a:r>
              <a:rPr lang="cs-CZ" b="1" dirty="0" smtClean="0">
                <a:solidFill>
                  <a:schemeClr val="bg2">
                    <a:lumMod val="50000"/>
                  </a:schemeClr>
                </a:solidFill>
              </a:rPr>
              <a:t>3. proškolení ostatních pracovníků UP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r>
              <a:rPr lang="cs-CZ" sz="2000" i="1" dirty="0" smtClean="0"/>
              <a:t>(koleje, menzy, studijní referentky, sekretářky, rektorát, knihovny, CVT… cca 300 pracovníků UP)</a:t>
            </a:r>
          </a:p>
          <a:p>
            <a:r>
              <a:rPr lang="cs-CZ" b="1" dirty="0" smtClean="0">
                <a:solidFill>
                  <a:schemeClr val="bg2">
                    <a:lumMod val="50000"/>
                  </a:schemeClr>
                </a:solidFill>
              </a:rPr>
              <a:t>4. poradenské a vzdělávací služby studentů se SVP a ze sociálně znevýhodněného prostředí a poradenství v rámci inovace  studijních programů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sz="2000" i="1" dirty="0" smtClean="0"/>
              <a:t>(zaměření i na cizí jazyky)</a:t>
            </a:r>
          </a:p>
          <a:p>
            <a:r>
              <a:rPr lang="cs-CZ" b="1" dirty="0" smtClean="0">
                <a:solidFill>
                  <a:schemeClr val="bg2">
                    <a:lumMod val="50000"/>
                  </a:schemeClr>
                </a:solidFill>
              </a:rPr>
              <a:t>5. Zpřístupňování studijního prostředí pro studenty se SVP a zajišťování servisních služeb </a:t>
            </a:r>
            <a:r>
              <a:rPr lang="cs-CZ" sz="2000" i="1" dirty="0" smtClean="0"/>
              <a:t>(odstraňování architektonických bariér, poskytování pomůcek, výukové prostory…)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Klíčové aktivity: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67162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3429000"/>
            <a:ext cx="8229600" cy="2448273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cs-CZ" sz="2400" b="1" dirty="0" smtClean="0"/>
              <a:t>Kontakt:</a:t>
            </a:r>
          </a:p>
          <a:p>
            <a:pPr marL="109728" indent="0">
              <a:buNone/>
            </a:pPr>
            <a:r>
              <a:rPr lang="cs-CZ" sz="2400" dirty="0" smtClean="0"/>
              <a:t>Lucia Pastieriková</a:t>
            </a:r>
          </a:p>
          <a:p>
            <a:pPr marL="109728" indent="0">
              <a:buNone/>
            </a:pPr>
            <a:r>
              <a:rPr lang="cs-CZ" sz="2400" dirty="0" smtClean="0"/>
              <a:t>Tel: 58563 5323 </a:t>
            </a:r>
          </a:p>
          <a:p>
            <a:pPr marL="109728" indent="0">
              <a:buNone/>
            </a:pPr>
            <a:r>
              <a:rPr lang="cs-CZ" sz="2400" dirty="0" smtClean="0"/>
              <a:t>Mobil: 775 124 696</a:t>
            </a:r>
          </a:p>
          <a:p>
            <a:pPr marL="109728" indent="0">
              <a:buNone/>
            </a:pPr>
            <a:r>
              <a:rPr lang="cs-CZ" sz="2400" dirty="0"/>
              <a:t>e</a:t>
            </a:r>
            <a:r>
              <a:rPr lang="cs-CZ" sz="2400" dirty="0" smtClean="0"/>
              <a:t>-mail: 	</a:t>
            </a:r>
            <a:r>
              <a:rPr lang="cs-CZ" sz="2400" dirty="0" err="1" smtClean="0">
                <a:hlinkClick r:id="rId2"/>
              </a:rPr>
              <a:t>lucia.pastierikova</a:t>
            </a:r>
            <a:r>
              <a:rPr lang="cs-CZ" sz="2400" dirty="0" smtClean="0">
                <a:hlinkClick r:id="rId2"/>
              </a:rPr>
              <a:t>@seznam.</a:t>
            </a:r>
            <a:r>
              <a:rPr lang="cs-CZ" sz="2400" dirty="0" err="1" smtClean="0">
                <a:hlinkClick r:id="rId2"/>
              </a:rPr>
              <a:t>cz</a:t>
            </a:r>
            <a:endParaRPr lang="cs-CZ" sz="2400" dirty="0" smtClean="0"/>
          </a:p>
          <a:p>
            <a:pPr marL="109728" indent="0">
              <a:buNone/>
            </a:pPr>
            <a:r>
              <a:rPr lang="cs-CZ" sz="2400" dirty="0" smtClean="0"/>
              <a:t>		</a:t>
            </a:r>
            <a:r>
              <a:rPr lang="cs-CZ" sz="2400" dirty="0" err="1" smtClean="0">
                <a:hlinkClick r:id="rId3"/>
              </a:rPr>
              <a:t>lucia.pastierikova</a:t>
            </a:r>
            <a:r>
              <a:rPr lang="cs-CZ" sz="2400" dirty="0" smtClean="0">
                <a:hlinkClick r:id="rId3"/>
              </a:rPr>
              <a:t>@</a:t>
            </a:r>
            <a:r>
              <a:rPr lang="cs-CZ" sz="2400" dirty="0" err="1" smtClean="0">
                <a:hlinkClick r:id="rId3"/>
              </a:rPr>
              <a:t>upol.cz</a:t>
            </a:r>
            <a:endParaRPr lang="cs-CZ" sz="2400" dirty="0" smtClean="0"/>
          </a:p>
          <a:p>
            <a:pPr marL="109728" indent="0">
              <a:buNone/>
            </a:pPr>
            <a:r>
              <a:rPr lang="cs-CZ" sz="2400" dirty="0" smtClean="0"/>
              <a:t>URL: </a:t>
            </a:r>
            <a:r>
              <a:rPr lang="cs-CZ" sz="2400" dirty="0" smtClean="0">
                <a:hlinkClick r:id="rId4"/>
              </a:rPr>
              <a:t>www.</a:t>
            </a:r>
            <a:r>
              <a:rPr lang="cs-CZ" sz="2400" dirty="0" err="1" smtClean="0">
                <a:hlinkClick r:id="rId4"/>
              </a:rPr>
              <a:t>cps.upol.cz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277888"/>
            <a:ext cx="8229600" cy="1863080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/>
              <a:t>Děkuji za pozornost.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xmlns="" val="403888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/>
          </a:bodyPr>
          <a:lstStyle/>
          <a:p>
            <a:r>
              <a:rPr lang="cs-CZ" dirty="0" smtClean="0"/>
              <a:t>vznik </a:t>
            </a:r>
            <a:r>
              <a:rPr lang="cs-CZ" b="1" dirty="0" smtClean="0"/>
              <a:t>1996</a:t>
            </a:r>
            <a:r>
              <a:rPr lang="cs-CZ" dirty="0" smtClean="0"/>
              <a:t> (KSP </a:t>
            </a:r>
            <a:r>
              <a:rPr lang="cs-CZ" dirty="0" err="1" smtClean="0"/>
              <a:t>PdF</a:t>
            </a:r>
            <a:r>
              <a:rPr lang="cs-CZ" dirty="0" smtClean="0"/>
              <a:t> UP Olomouc)</a:t>
            </a:r>
          </a:p>
          <a:p>
            <a:r>
              <a:rPr lang="cs-CZ" dirty="0" smtClean="0"/>
              <a:t>klientela</a:t>
            </a:r>
          </a:p>
          <a:p>
            <a:pPr marL="109728" indent="0">
              <a:buNone/>
            </a:pPr>
            <a:endParaRPr lang="cs-CZ" dirty="0" smtClean="0"/>
          </a:p>
          <a:p>
            <a:pPr>
              <a:buNone/>
            </a:pPr>
            <a:r>
              <a:rPr lang="cs-CZ" sz="32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ZMĚNY</a:t>
            </a:r>
          </a:p>
          <a:p>
            <a:r>
              <a:rPr lang="cs-CZ" b="1" dirty="0" smtClean="0"/>
              <a:t>2012</a:t>
            </a:r>
            <a:r>
              <a:rPr lang="cs-CZ" dirty="0" smtClean="0"/>
              <a:t> </a:t>
            </a:r>
          </a:p>
          <a:p>
            <a:pPr lvl="1"/>
            <a:r>
              <a:rPr lang="cs-CZ" b="1" dirty="0" smtClean="0"/>
              <a:t>název </a:t>
            </a:r>
            <a:r>
              <a:rPr lang="cs-CZ" sz="1800" i="1" dirty="0" smtClean="0"/>
              <a:t>(Centrum pomoci handicapovaným – Centrum podpory studentů se specifickými potřebami)</a:t>
            </a:r>
          </a:p>
          <a:p>
            <a:pPr lvl="1"/>
            <a:r>
              <a:rPr lang="cs-CZ" b="1" dirty="0" smtClean="0"/>
              <a:t>legislativa </a:t>
            </a:r>
            <a:r>
              <a:rPr lang="cs-CZ" dirty="0" smtClean="0"/>
              <a:t>(</a:t>
            </a:r>
            <a:r>
              <a:rPr lang="cs-CZ" b="1" dirty="0" smtClean="0"/>
              <a:t>směrnice B3-11/11-SR</a:t>
            </a:r>
            <a:r>
              <a:rPr lang="cs-CZ" dirty="0" smtClean="0"/>
              <a:t>, 28. 11. 2011, </a:t>
            </a:r>
            <a:r>
              <a:rPr lang="cs-CZ" b="1" dirty="0" smtClean="0"/>
              <a:t>statut</a:t>
            </a:r>
            <a:r>
              <a:rPr lang="cs-CZ" dirty="0" smtClean="0"/>
              <a:t>  </a:t>
            </a:r>
            <a:r>
              <a:rPr lang="cs-CZ" b="1" dirty="0" smtClean="0"/>
              <a:t>B1-12/2-HN</a:t>
            </a:r>
            <a:r>
              <a:rPr lang="cs-CZ" dirty="0" smtClean="0"/>
              <a:t>, 18. 9. 2012)</a:t>
            </a:r>
          </a:p>
          <a:p>
            <a:pPr lvl="1"/>
            <a:r>
              <a:rPr lang="cs-CZ" dirty="0" smtClean="0"/>
              <a:t>financování </a:t>
            </a:r>
            <a:r>
              <a:rPr lang="cs-CZ" sz="1800" i="1" dirty="0" smtClean="0"/>
              <a:t>(příspěvek z MŠMT ČR + projektová činnost)</a:t>
            </a:r>
          </a:p>
          <a:p>
            <a:pPr lvl="1"/>
            <a:r>
              <a:rPr lang="cs-CZ" dirty="0" smtClean="0"/>
              <a:t>zařazení v rámci UP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Představení Centra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30999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rektor UP</a:t>
            </a:r>
          </a:p>
          <a:p>
            <a:pPr lvl="1"/>
            <a:r>
              <a:rPr lang="cs-CZ" sz="2400" b="1" dirty="0" smtClean="0"/>
              <a:t>prorektor pro studijní záležitosti</a:t>
            </a:r>
          </a:p>
          <a:p>
            <a:pPr lvl="2"/>
            <a:r>
              <a:rPr lang="cs-CZ" sz="2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centrum</a:t>
            </a:r>
          </a:p>
          <a:p>
            <a:pPr lvl="4"/>
            <a:r>
              <a:rPr lang="cs-CZ" sz="2200" b="1" dirty="0" smtClean="0"/>
              <a:t>ředitel Centra a jeho zástupce</a:t>
            </a:r>
          </a:p>
          <a:p>
            <a:pPr lvl="6"/>
            <a:r>
              <a:rPr lang="cs-CZ" sz="2200" b="1" dirty="0" smtClean="0"/>
              <a:t>koordinátoři </a:t>
            </a:r>
            <a:r>
              <a:rPr lang="cs-CZ" dirty="0" smtClean="0"/>
              <a:t>(1 - zrakové postižení, </a:t>
            </a:r>
            <a:r>
              <a:rPr lang="cs-CZ" dirty="0" smtClean="0">
                <a:solidFill>
                  <a:srgbClr val="FF0000"/>
                </a:solidFill>
              </a:rPr>
              <a:t>1 - sluchové postižení, </a:t>
            </a:r>
            <a:r>
              <a:rPr lang="cs-CZ" dirty="0" smtClean="0"/>
              <a:t>1 - porucha hybnosti, 2 - NKS, SPU, chronické nemoci, </a:t>
            </a:r>
            <a:r>
              <a:rPr lang="cs-CZ" dirty="0" smtClean="0">
                <a:solidFill>
                  <a:srgbClr val="FF0000"/>
                </a:solidFill>
              </a:rPr>
              <a:t>2 - FTK</a:t>
            </a:r>
            <a:r>
              <a:rPr lang="cs-CZ" dirty="0" smtClean="0"/>
              <a:t>)</a:t>
            </a:r>
            <a:endParaRPr lang="cs-CZ" sz="2200" b="1" dirty="0" smtClean="0"/>
          </a:p>
          <a:p>
            <a:pPr lvl="8"/>
            <a:r>
              <a:rPr lang="cs-CZ" sz="2400" b="1" dirty="0" smtClean="0"/>
              <a:t>poskytovatelé služeb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Struktura Centra: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29955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osobní asistence</a:t>
            </a:r>
          </a:p>
          <a:p>
            <a:pPr lvl="1"/>
            <a:r>
              <a:rPr lang="cs-CZ" sz="1900" i="1" dirty="0" smtClean="0"/>
              <a:t>tlumočení do znakového jazyka či znakované češtiny, orální tlumočení, asistence při zajišťování mobility </a:t>
            </a:r>
          </a:p>
          <a:p>
            <a:r>
              <a:rPr lang="cs-CZ" b="1" dirty="0" smtClean="0"/>
              <a:t>adaptace studijních materiálů</a:t>
            </a:r>
          </a:p>
          <a:p>
            <a:pPr lvl="1"/>
            <a:r>
              <a:rPr lang="cs-CZ" sz="1900" i="1" dirty="0" smtClean="0"/>
              <a:t>skenování, převod </a:t>
            </a:r>
            <a:r>
              <a:rPr lang="cs-CZ" sz="1900" i="1" dirty="0" err="1" smtClean="0"/>
              <a:t>černotisku</a:t>
            </a:r>
            <a:r>
              <a:rPr lang="cs-CZ" sz="1900" i="1" dirty="0" smtClean="0"/>
              <a:t> do Braillova písma, přepis zvukových záznamů přednášek a seminářů, zvětšování textů, finální digitalizace a tisk, audiozáznamy studijních textů, simultánní přepis</a:t>
            </a:r>
          </a:p>
          <a:p>
            <a:r>
              <a:rPr lang="cs-CZ" b="1" dirty="0" smtClean="0"/>
              <a:t>konzultační činnost</a:t>
            </a:r>
          </a:p>
          <a:p>
            <a:r>
              <a:rPr lang="cs-CZ" b="1" dirty="0" smtClean="0"/>
              <a:t>metodická pomoc, diagnostika a diferenciální diagnostika</a:t>
            </a:r>
          </a:p>
          <a:p>
            <a:r>
              <a:rPr lang="cs-CZ" b="1" dirty="0" smtClean="0"/>
              <a:t>materiální a technické zabezpečení </a:t>
            </a:r>
          </a:p>
          <a:p>
            <a:r>
              <a:rPr lang="cs-CZ" b="1" dirty="0" smtClean="0"/>
              <a:t>publikační činnost </a:t>
            </a:r>
          </a:p>
          <a:p>
            <a:r>
              <a:rPr lang="cs-CZ" b="1" dirty="0" smtClean="0"/>
              <a:t>školící činnost</a:t>
            </a:r>
          </a:p>
          <a:p>
            <a:r>
              <a:rPr lang="cs-CZ" b="1" dirty="0" smtClean="0"/>
              <a:t>grantová činnost…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Poskytované služby: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97732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 smtClean="0">
                <a:solidFill>
                  <a:schemeClr val="accent3">
                    <a:lumMod val="75000"/>
                  </a:schemeClr>
                </a:solidFill>
              </a:rPr>
              <a:t>Počet uchazečů na 8 fakult UP pro akademický rok 2012/2013 byl 157:  </a:t>
            </a:r>
          </a:p>
          <a:p>
            <a:pPr lvl="1"/>
            <a:r>
              <a:rPr lang="cs-CZ" sz="1600" dirty="0" smtClean="0"/>
              <a:t>z toho 24 se zrakovým postižením,  27 se sluchovým postižením, 41 s poruchou hybnosti, 52 se SPU, 13 s psychickou nemocí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Klienti Centra – </a:t>
            </a:r>
            <a:b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dle specifických potřeb: </a:t>
            </a:r>
            <a:endParaRPr lang="cs-CZ" dirty="0"/>
          </a:p>
        </p:txBody>
      </p:sp>
      <p:graphicFrame>
        <p:nvGraphicFramePr>
          <p:cNvPr id="5" name="Graf 4"/>
          <p:cNvGraphicFramePr/>
          <p:nvPr/>
        </p:nvGraphicFramePr>
        <p:xfrm>
          <a:off x="1475656" y="2780928"/>
          <a:ext cx="7128792" cy="3247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569120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200" b="1" dirty="0" smtClean="0"/>
              <a:t>PDF</a:t>
            </a:r>
            <a:r>
              <a:rPr lang="cs-CZ" sz="1200" dirty="0" smtClean="0"/>
              <a:t> – 48 studentů se SVP (všechny kategorie)</a:t>
            </a:r>
          </a:p>
          <a:p>
            <a:r>
              <a:rPr lang="cs-CZ" sz="1200" b="1" dirty="0" smtClean="0"/>
              <a:t>FIF</a:t>
            </a:r>
            <a:r>
              <a:rPr lang="cs-CZ" sz="1200" dirty="0" smtClean="0"/>
              <a:t> – 34 studentů se SVP (všechny kategorie, nejvíc D a C)</a:t>
            </a:r>
          </a:p>
          <a:p>
            <a:r>
              <a:rPr lang="cs-CZ" sz="1200" b="1" dirty="0" smtClean="0"/>
              <a:t>PŘF</a:t>
            </a:r>
            <a:r>
              <a:rPr lang="cs-CZ" sz="1200" dirty="0" smtClean="0"/>
              <a:t> – 25 studentů se SVP (nejvíc se sluchovým postižením)</a:t>
            </a:r>
          </a:p>
          <a:p>
            <a:r>
              <a:rPr lang="cs-CZ" sz="1200" b="1" dirty="0" smtClean="0"/>
              <a:t>FTK</a:t>
            </a:r>
            <a:r>
              <a:rPr lang="cs-CZ" sz="1200" dirty="0" smtClean="0"/>
              <a:t> – 20 studentů se SVP (všechny kategorie, nejvíc s poruchou hybnosti)</a:t>
            </a:r>
          </a:p>
          <a:p>
            <a:r>
              <a:rPr lang="cs-CZ" sz="1200" b="1" dirty="0" smtClean="0"/>
              <a:t>PF</a:t>
            </a:r>
            <a:r>
              <a:rPr lang="cs-CZ" sz="1200" dirty="0" smtClean="0"/>
              <a:t> – 10 studentů se SVP (bez kategorie E)</a:t>
            </a:r>
          </a:p>
          <a:p>
            <a:r>
              <a:rPr lang="cs-CZ" sz="1200" b="1" dirty="0" smtClean="0"/>
              <a:t>LF</a:t>
            </a:r>
            <a:r>
              <a:rPr lang="cs-CZ" sz="1200" dirty="0" smtClean="0"/>
              <a:t> – 10 studentů se SVP (bez kategorie E, 1 uchazeč se ZP)</a:t>
            </a:r>
          </a:p>
          <a:p>
            <a:r>
              <a:rPr lang="cs-CZ" sz="1200" b="1" dirty="0" smtClean="0"/>
              <a:t>CMTF </a:t>
            </a:r>
            <a:r>
              <a:rPr lang="cs-CZ" sz="1200" dirty="0" smtClean="0"/>
              <a:t>– 7 studenti se SVP (bez kategorie B)</a:t>
            </a:r>
          </a:p>
          <a:p>
            <a:r>
              <a:rPr lang="cs-CZ" sz="1200" b="1" dirty="0" smtClean="0"/>
              <a:t>FZV</a:t>
            </a:r>
            <a:r>
              <a:rPr lang="cs-CZ" sz="1200" dirty="0" smtClean="0"/>
              <a:t> – 3 studenti se SVP (všichni SPU)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Uchazeči </a:t>
            </a:r>
            <a:b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dle fakult (zaměření)</a:t>
            </a:r>
            <a:endParaRPr lang="cs-CZ" dirty="0"/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64449584"/>
              </p:ext>
            </p:extLst>
          </p:nvPr>
        </p:nvGraphicFramePr>
        <p:xfrm>
          <a:off x="3131840" y="3068960"/>
          <a:ext cx="5796136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319090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dirty="0" smtClean="0"/>
              <a:t>Rok 2011/2012 – 56 studentů</a:t>
            </a:r>
          </a:p>
          <a:p>
            <a:r>
              <a:rPr lang="cs-CZ" sz="1600" dirty="0" smtClean="0"/>
              <a:t>Rok 2012/2013 – 97 studentů </a:t>
            </a:r>
            <a:r>
              <a:rPr lang="cs-CZ" sz="1600" dirty="0" smtClean="0">
                <a:solidFill>
                  <a:srgbClr val="FF0000"/>
                </a:solidFill>
              </a:rPr>
              <a:t>(+41!)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Aktuální stav k 31. 10. 2012</a:t>
            </a:r>
            <a:endParaRPr lang="cs-CZ" dirty="0"/>
          </a:p>
        </p:txBody>
      </p:sp>
      <p:graphicFrame>
        <p:nvGraphicFramePr>
          <p:cNvPr id="5" name="Graf 4"/>
          <p:cNvGraphicFramePr/>
          <p:nvPr/>
        </p:nvGraphicFramePr>
        <p:xfrm>
          <a:off x="467544" y="2014537"/>
          <a:ext cx="8280920" cy="43667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22 studentů</a:t>
            </a:r>
          </a:p>
          <a:p>
            <a:pPr lvl="1"/>
            <a:r>
              <a:rPr lang="cs-CZ" dirty="0" smtClean="0"/>
              <a:t>z toho    B1: 13 studentů </a:t>
            </a:r>
          </a:p>
          <a:p>
            <a:pPr lvl="1"/>
            <a:r>
              <a:rPr lang="cs-CZ" dirty="0" smtClean="0"/>
              <a:t>a            B2: 9 </a:t>
            </a:r>
            <a:r>
              <a:rPr lang="cs-CZ" dirty="0" smtClean="0"/>
              <a:t>studentů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>
              <a:buNone/>
            </a:pPr>
            <a:r>
              <a:rPr lang="cs-CZ" sz="1600" dirty="0" err="1" smtClean="0"/>
              <a:t>Pozn</a:t>
            </a:r>
            <a:r>
              <a:rPr lang="cs-CZ" sz="1600" dirty="0" smtClean="0"/>
              <a:t>: </a:t>
            </a:r>
          </a:p>
          <a:p>
            <a:pPr lvl="1">
              <a:buNone/>
            </a:pPr>
            <a:r>
              <a:rPr lang="cs-CZ" sz="1400" i="1" dirty="0" smtClean="0"/>
              <a:t>B1 nedoslýchavost (uživatel mluveného jazyka</a:t>
            </a:r>
            <a:r>
              <a:rPr lang="cs-CZ" sz="1400" i="1" dirty="0" smtClean="0"/>
              <a:t>)</a:t>
            </a:r>
          </a:p>
          <a:p>
            <a:pPr lvl="1">
              <a:buNone/>
            </a:pPr>
            <a:r>
              <a:rPr lang="cs-CZ" sz="1400" i="1" dirty="0" smtClean="0"/>
              <a:t>B2 neslyšící </a:t>
            </a:r>
            <a:r>
              <a:rPr lang="cs-CZ" sz="1400" i="1" dirty="0" smtClean="0"/>
              <a:t>(uživatel znakového jazyka)</a:t>
            </a:r>
            <a:endParaRPr lang="cs-CZ" sz="1400" i="1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Studenti se sluchovým postižením na UP v Olomouci – aktuální stav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90262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tlumočení </a:t>
            </a:r>
            <a:r>
              <a:rPr lang="cs-CZ" dirty="0" smtClean="0"/>
              <a:t>do a ze znakového jazyka</a:t>
            </a:r>
          </a:p>
          <a:p>
            <a:r>
              <a:rPr lang="cs-CZ" dirty="0" smtClean="0"/>
              <a:t>orální </a:t>
            </a:r>
            <a:r>
              <a:rPr lang="cs-CZ" dirty="0" smtClean="0"/>
              <a:t>tlumočení</a:t>
            </a:r>
          </a:p>
          <a:p>
            <a:r>
              <a:rPr lang="cs-CZ" dirty="0" smtClean="0"/>
              <a:t>zápis </a:t>
            </a:r>
            <a:r>
              <a:rPr lang="cs-CZ" dirty="0" smtClean="0"/>
              <a:t>přednášek/simultánní přepis</a:t>
            </a:r>
          </a:p>
          <a:p>
            <a:r>
              <a:rPr lang="cs-CZ" dirty="0" smtClean="0"/>
              <a:t>konzultace</a:t>
            </a:r>
            <a:endParaRPr lang="cs-CZ" dirty="0" smtClean="0"/>
          </a:p>
          <a:p>
            <a:r>
              <a:rPr lang="cs-CZ" dirty="0" smtClean="0"/>
              <a:t>pomoc </a:t>
            </a:r>
            <a:r>
              <a:rPr lang="cs-CZ" dirty="0" smtClean="0"/>
              <a:t>při zajištění praxí</a:t>
            </a:r>
          </a:p>
          <a:p>
            <a:r>
              <a:rPr lang="cs-CZ" dirty="0" smtClean="0"/>
              <a:t>stylistická </a:t>
            </a:r>
            <a:r>
              <a:rPr lang="cs-CZ" dirty="0" smtClean="0"/>
              <a:t>úprava textů (závěrečné práce, seminární práce)</a:t>
            </a:r>
          </a:p>
          <a:p>
            <a:r>
              <a:rPr lang="cs-CZ" dirty="0" smtClean="0"/>
              <a:t>zajištění </a:t>
            </a:r>
            <a:r>
              <a:rPr lang="cs-CZ" dirty="0" smtClean="0"/>
              <a:t>tlumočnických služeb i na mimoškolských aktivitách (exkurze, lyžařský kurz…)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Služby pro studenty se SP: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679751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</TotalTime>
  <Words>670</Words>
  <Application>Microsoft Office PowerPoint</Application>
  <PresentationFormat>Předvádění na obrazovce (4:3)</PresentationFormat>
  <Paragraphs>88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Shluk</vt:lpstr>
      <vt:lpstr>Centrum podpory studentů se specifickými potřebami na UP v Olomouci</vt:lpstr>
      <vt:lpstr>Představení Centra</vt:lpstr>
      <vt:lpstr>Struktura Centra: </vt:lpstr>
      <vt:lpstr>Poskytované služby: </vt:lpstr>
      <vt:lpstr>Klienti Centra –  dle specifických potřeb: </vt:lpstr>
      <vt:lpstr>Uchazeči  dle fakult (zaměření)</vt:lpstr>
      <vt:lpstr>Aktuální stav k 31. 10. 2012</vt:lpstr>
      <vt:lpstr>Studenti se sluchovým postižením na UP v Olomouci – aktuální stav</vt:lpstr>
      <vt:lpstr>Služby pro studenty se SP: </vt:lpstr>
      <vt:lpstr>Personální zajištění služeb pro studenty se SP</vt:lpstr>
      <vt:lpstr>Způsob financování: </vt:lpstr>
      <vt:lpstr>Klíčové aktivity:</vt:lpstr>
      <vt:lpstr>Děkuji za pozornost.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Studenti se sluchovým postižením na UP</dc:title>
  <dc:creator>Langer Jiří</dc:creator>
  <cp:lastModifiedBy>pastierl</cp:lastModifiedBy>
  <cp:revision>52</cp:revision>
  <dcterms:created xsi:type="dcterms:W3CDTF">2012-10-29T11:49:49Z</dcterms:created>
  <dcterms:modified xsi:type="dcterms:W3CDTF">2013-02-12T08:21:11Z</dcterms:modified>
</cp:coreProperties>
</file>